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5"/>
  </p:notesMasterIdLst>
  <p:handoutMasterIdLst>
    <p:handoutMasterId r:id="rId16"/>
  </p:handoutMasterIdLst>
  <p:sldIdLst>
    <p:sldId id="304" r:id="rId2"/>
    <p:sldId id="308" r:id="rId3"/>
    <p:sldId id="310" r:id="rId4"/>
    <p:sldId id="282" r:id="rId5"/>
    <p:sldId id="281" r:id="rId6"/>
    <p:sldId id="288" r:id="rId7"/>
    <p:sldId id="283" r:id="rId8"/>
    <p:sldId id="284" r:id="rId9"/>
    <p:sldId id="285" r:id="rId10"/>
    <p:sldId id="289" r:id="rId11"/>
    <p:sldId id="290" r:id="rId12"/>
    <p:sldId id="307" r:id="rId13"/>
    <p:sldId id="305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9" autoAdjust="0"/>
    <p:restoredTop sz="94434" autoAdjust="0"/>
  </p:normalViewPr>
  <p:slideViewPr>
    <p:cSldViewPr snapToGrid="0">
      <p:cViewPr>
        <p:scale>
          <a:sx n="72" d="100"/>
          <a:sy n="72" d="100"/>
        </p:scale>
        <p:origin x="52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766255-693D-4F55-A73D-E9F8DCDAF61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7B8F66-9AE7-49A0-BF19-0BAC08CB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98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7137F2-F1BC-4D3A-A5A0-DC647A7A2B9D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8796197-55E5-402B-BBAF-98883A3D3C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319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  <a:gd name="T20" fmla="*/ 0 w 15356"/>
                <a:gd name="T21" fmla="*/ 0 h 8638"/>
                <a:gd name="T22" fmla="*/ 15356 w 15356"/>
                <a:gd name="T23" fmla="*/ 86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1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413" y="1792288"/>
            <a:ext cx="990600" cy="304800"/>
          </a:xfrm>
        </p:spPr>
        <p:txBody>
          <a:bodyPr anchor="t"/>
          <a:lstStyle>
            <a:lvl1pPr algn="l">
              <a:defRPr b="0" i="0" smtClean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B44849FF-D63F-4412-90C5-F96BDB771549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2706" y="3228182"/>
            <a:ext cx="3859213" cy="3048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C6E44-507B-4DFF-AF48-2DD433369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31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856 h 2856"/>
                <a:gd name="T4" fmla="*/ 7104 w 7104"/>
                <a:gd name="T5" fmla="*/ 2856 h 2856"/>
                <a:gd name="T6" fmla="*/ 7104 w 7104"/>
                <a:gd name="T7" fmla="*/ 1 h 2856"/>
                <a:gd name="T8" fmla="*/ 7104 w 7104"/>
                <a:gd name="T9" fmla="*/ 1 h 2856"/>
                <a:gd name="T10" fmla="*/ 6943 w 7104"/>
                <a:gd name="T11" fmla="*/ 26 h 2856"/>
                <a:gd name="T12" fmla="*/ 6782 w 7104"/>
                <a:gd name="T13" fmla="*/ 50 h 2856"/>
                <a:gd name="T14" fmla="*/ 6621 w 7104"/>
                <a:gd name="T15" fmla="*/ 73 h 2856"/>
                <a:gd name="T16" fmla="*/ 6459 w 7104"/>
                <a:gd name="T17" fmla="*/ 93 h 2856"/>
                <a:gd name="T18" fmla="*/ 6298 w 7104"/>
                <a:gd name="T19" fmla="*/ 113 h 2856"/>
                <a:gd name="T20" fmla="*/ 6136 w 7104"/>
                <a:gd name="T21" fmla="*/ 132 h 2856"/>
                <a:gd name="T22" fmla="*/ 5976 w 7104"/>
                <a:gd name="T23" fmla="*/ 148 h 2856"/>
                <a:gd name="T24" fmla="*/ 5814 w 7104"/>
                <a:gd name="T25" fmla="*/ 163 h 2856"/>
                <a:gd name="T26" fmla="*/ 5653 w 7104"/>
                <a:gd name="T27" fmla="*/ 177 h 2856"/>
                <a:gd name="T28" fmla="*/ 5494 w 7104"/>
                <a:gd name="T29" fmla="*/ 189 h 2856"/>
                <a:gd name="T30" fmla="*/ 5334 w 7104"/>
                <a:gd name="T31" fmla="*/ 201 h 2856"/>
                <a:gd name="T32" fmla="*/ 5175 w 7104"/>
                <a:gd name="T33" fmla="*/ 211 h 2856"/>
                <a:gd name="T34" fmla="*/ 5017 w 7104"/>
                <a:gd name="T35" fmla="*/ 219 h 2856"/>
                <a:gd name="T36" fmla="*/ 4859 w 7104"/>
                <a:gd name="T37" fmla="*/ 227 h 2856"/>
                <a:gd name="T38" fmla="*/ 4703 w 7104"/>
                <a:gd name="T39" fmla="*/ 234 h 2856"/>
                <a:gd name="T40" fmla="*/ 4548 w 7104"/>
                <a:gd name="T41" fmla="*/ 239 h 2856"/>
                <a:gd name="T42" fmla="*/ 4393 w 7104"/>
                <a:gd name="T43" fmla="*/ 243 h 2856"/>
                <a:gd name="T44" fmla="*/ 4240 w 7104"/>
                <a:gd name="T45" fmla="*/ 247 h 2856"/>
                <a:gd name="T46" fmla="*/ 4088 w 7104"/>
                <a:gd name="T47" fmla="*/ 249 h 2856"/>
                <a:gd name="T48" fmla="*/ 3937 w 7104"/>
                <a:gd name="T49" fmla="*/ 251 h 2856"/>
                <a:gd name="T50" fmla="*/ 3788 w 7104"/>
                <a:gd name="T51" fmla="*/ 252 h 2856"/>
                <a:gd name="T52" fmla="*/ 3640 w 7104"/>
                <a:gd name="T53" fmla="*/ 251 h 2856"/>
                <a:gd name="T54" fmla="*/ 3494 w 7104"/>
                <a:gd name="T55" fmla="*/ 251 h 2856"/>
                <a:gd name="T56" fmla="*/ 3349 w 7104"/>
                <a:gd name="T57" fmla="*/ 249 h 2856"/>
                <a:gd name="T58" fmla="*/ 3207 w 7104"/>
                <a:gd name="T59" fmla="*/ 246 h 2856"/>
                <a:gd name="T60" fmla="*/ 3066 w 7104"/>
                <a:gd name="T61" fmla="*/ 243 h 2856"/>
                <a:gd name="T62" fmla="*/ 2928 w 7104"/>
                <a:gd name="T63" fmla="*/ 240 h 2856"/>
                <a:gd name="T64" fmla="*/ 2791 w 7104"/>
                <a:gd name="T65" fmla="*/ 235 h 2856"/>
                <a:gd name="T66" fmla="*/ 2656 w 7104"/>
                <a:gd name="T67" fmla="*/ 230 h 2856"/>
                <a:gd name="T68" fmla="*/ 2524 w 7104"/>
                <a:gd name="T69" fmla="*/ 225 h 2856"/>
                <a:gd name="T70" fmla="*/ 2266 w 7104"/>
                <a:gd name="T71" fmla="*/ 212 h 2856"/>
                <a:gd name="T72" fmla="*/ 2019 w 7104"/>
                <a:gd name="T73" fmla="*/ 198 h 2856"/>
                <a:gd name="T74" fmla="*/ 1782 w 7104"/>
                <a:gd name="T75" fmla="*/ 183 h 2856"/>
                <a:gd name="T76" fmla="*/ 1557 w 7104"/>
                <a:gd name="T77" fmla="*/ 167 h 2856"/>
                <a:gd name="T78" fmla="*/ 1343 w 7104"/>
                <a:gd name="T79" fmla="*/ 150 h 2856"/>
                <a:gd name="T80" fmla="*/ 1144 w 7104"/>
                <a:gd name="T81" fmla="*/ 132 h 2856"/>
                <a:gd name="T82" fmla="*/ 957 w 7104"/>
                <a:gd name="T83" fmla="*/ 114 h 2856"/>
                <a:gd name="T84" fmla="*/ 785 w 7104"/>
                <a:gd name="T85" fmla="*/ 96 h 2856"/>
                <a:gd name="T86" fmla="*/ 627 w 7104"/>
                <a:gd name="T87" fmla="*/ 79 h 2856"/>
                <a:gd name="T88" fmla="*/ 487 w 7104"/>
                <a:gd name="T89" fmla="*/ 63 h 2856"/>
                <a:gd name="T90" fmla="*/ 361 w 7104"/>
                <a:gd name="T91" fmla="*/ 48 h 2856"/>
                <a:gd name="T92" fmla="*/ 254 w 7104"/>
                <a:gd name="T93" fmla="*/ 35 h 2856"/>
                <a:gd name="T94" fmla="*/ 165 w 7104"/>
                <a:gd name="T95" fmla="*/ 23 h 2856"/>
                <a:gd name="T96" fmla="*/ 42 w 7104"/>
                <a:gd name="T97" fmla="*/ 6 h 2856"/>
                <a:gd name="T98" fmla="*/ 0 w 7104"/>
                <a:gd name="T99" fmla="*/ 0 h 2856"/>
                <a:gd name="T100" fmla="*/ 0 w 7104"/>
                <a:gd name="T101" fmla="*/ 0 h 2856"/>
                <a:gd name="T102" fmla="*/ 0 w 7104"/>
                <a:gd name="T103" fmla="*/ 0 h 2856"/>
                <a:gd name="T104" fmla="*/ 7104 w 7104"/>
                <a:gd name="T105" fmla="*/ 285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  <a:gd name="T20" fmla="*/ 0 w 15356"/>
                <a:gd name="T21" fmla="*/ 0 h 8638"/>
                <a:gd name="T22" fmla="*/ 15356 w 15356"/>
                <a:gd name="T23" fmla="*/ 86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ED108-4802-4600-BB6E-B7D4E31C702A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14496-710B-46B4-B1C4-05C8B3BC65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7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>
                <a:gd name="T0" fmla="*/ 0 w 10000"/>
                <a:gd name="T1" fmla="*/ 0 h 7946"/>
                <a:gd name="T2" fmla="*/ 0 w 10000"/>
                <a:gd name="T3" fmla="*/ 7945 h 7946"/>
                <a:gd name="T4" fmla="*/ 10000 w 10000"/>
                <a:gd name="T5" fmla="*/ 7946 h 7946"/>
                <a:gd name="T6" fmla="*/ 10000 w 10000"/>
                <a:gd name="T7" fmla="*/ 4 h 7946"/>
                <a:gd name="T8" fmla="*/ 10000 w 10000"/>
                <a:gd name="T9" fmla="*/ 4 h 7946"/>
                <a:gd name="T10" fmla="*/ 9773 w 10000"/>
                <a:gd name="T11" fmla="*/ 91 h 7946"/>
                <a:gd name="T12" fmla="*/ 9547 w 10000"/>
                <a:gd name="T13" fmla="*/ 175 h 7946"/>
                <a:gd name="T14" fmla="*/ 9320 w 10000"/>
                <a:gd name="T15" fmla="*/ 256 h 7946"/>
                <a:gd name="T16" fmla="*/ 9092 w 10000"/>
                <a:gd name="T17" fmla="*/ 326 h 7946"/>
                <a:gd name="T18" fmla="*/ 8865 w 10000"/>
                <a:gd name="T19" fmla="*/ 396 h 7946"/>
                <a:gd name="T20" fmla="*/ 8637 w 10000"/>
                <a:gd name="T21" fmla="*/ 462 h 7946"/>
                <a:gd name="T22" fmla="*/ 8412 w 10000"/>
                <a:gd name="T23" fmla="*/ 518 h 7946"/>
                <a:gd name="T24" fmla="*/ 8184 w 10000"/>
                <a:gd name="T25" fmla="*/ 571 h 7946"/>
                <a:gd name="T26" fmla="*/ 7957 w 10000"/>
                <a:gd name="T27" fmla="*/ 620 h 7946"/>
                <a:gd name="T28" fmla="*/ 7734 w 10000"/>
                <a:gd name="T29" fmla="*/ 662 h 7946"/>
                <a:gd name="T30" fmla="*/ 7508 w 10000"/>
                <a:gd name="T31" fmla="*/ 704 h 7946"/>
                <a:gd name="T32" fmla="*/ 7285 w 10000"/>
                <a:gd name="T33" fmla="*/ 739 h 7946"/>
                <a:gd name="T34" fmla="*/ 7062 w 10000"/>
                <a:gd name="T35" fmla="*/ 767 h 7946"/>
                <a:gd name="T36" fmla="*/ 6840 w 10000"/>
                <a:gd name="T37" fmla="*/ 795 h 7946"/>
                <a:gd name="T38" fmla="*/ 6620 w 10000"/>
                <a:gd name="T39" fmla="*/ 819 h 7946"/>
                <a:gd name="T40" fmla="*/ 6402 w 10000"/>
                <a:gd name="T41" fmla="*/ 837 h 7946"/>
                <a:gd name="T42" fmla="*/ 6184 w 10000"/>
                <a:gd name="T43" fmla="*/ 851 h 7946"/>
                <a:gd name="T44" fmla="*/ 5968 w 10000"/>
                <a:gd name="T45" fmla="*/ 865 h 7946"/>
                <a:gd name="T46" fmla="*/ 5755 w 10000"/>
                <a:gd name="T47" fmla="*/ 872 h 7946"/>
                <a:gd name="T48" fmla="*/ 5542 w 10000"/>
                <a:gd name="T49" fmla="*/ 879 h 7946"/>
                <a:gd name="T50" fmla="*/ 5332 w 10000"/>
                <a:gd name="T51" fmla="*/ 882 h 7946"/>
                <a:gd name="T52" fmla="*/ 5124 w 10000"/>
                <a:gd name="T53" fmla="*/ 879 h 7946"/>
                <a:gd name="T54" fmla="*/ 4918 w 10000"/>
                <a:gd name="T55" fmla="*/ 879 h 7946"/>
                <a:gd name="T56" fmla="*/ 4714 w 10000"/>
                <a:gd name="T57" fmla="*/ 872 h 7946"/>
                <a:gd name="T58" fmla="*/ 4514 w 10000"/>
                <a:gd name="T59" fmla="*/ 861 h 7946"/>
                <a:gd name="T60" fmla="*/ 4316 w 10000"/>
                <a:gd name="T61" fmla="*/ 851 h 7946"/>
                <a:gd name="T62" fmla="*/ 4122 w 10000"/>
                <a:gd name="T63" fmla="*/ 840 h 7946"/>
                <a:gd name="T64" fmla="*/ 3929 w 10000"/>
                <a:gd name="T65" fmla="*/ 823 h 7946"/>
                <a:gd name="T66" fmla="*/ 3739 w 10000"/>
                <a:gd name="T67" fmla="*/ 805 h 7946"/>
                <a:gd name="T68" fmla="*/ 3553 w 10000"/>
                <a:gd name="T69" fmla="*/ 788 h 7946"/>
                <a:gd name="T70" fmla="*/ 3190 w 10000"/>
                <a:gd name="T71" fmla="*/ 742 h 7946"/>
                <a:gd name="T72" fmla="*/ 2842 w 10000"/>
                <a:gd name="T73" fmla="*/ 693 h 7946"/>
                <a:gd name="T74" fmla="*/ 2508 w 10000"/>
                <a:gd name="T75" fmla="*/ 641 h 7946"/>
                <a:gd name="T76" fmla="*/ 2192 w 10000"/>
                <a:gd name="T77" fmla="*/ 585 h 7946"/>
                <a:gd name="T78" fmla="*/ 1890 w 10000"/>
                <a:gd name="T79" fmla="*/ 525 h 7946"/>
                <a:gd name="T80" fmla="*/ 1610 w 10000"/>
                <a:gd name="T81" fmla="*/ 462 h 7946"/>
                <a:gd name="T82" fmla="*/ 1347 w 10000"/>
                <a:gd name="T83" fmla="*/ 399 h 7946"/>
                <a:gd name="T84" fmla="*/ 1105 w 10000"/>
                <a:gd name="T85" fmla="*/ 336 h 7946"/>
                <a:gd name="T86" fmla="*/ 883 w 10000"/>
                <a:gd name="T87" fmla="*/ 277 h 7946"/>
                <a:gd name="T88" fmla="*/ 686 w 10000"/>
                <a:gd name="T89" fmla="*/ 221 h 7946"/>
                <a:gd name="T90" fmla="*/ 508 w 10000"/>
                <a:gd name="T91" fmla="*/ 168 h 7946"/>
                <a:gd name="T92" fmla="*/ 358 w 10000"/>
                <a:gd name="T93" fmla="*/ 123 h 7946"/>
                <a:gd name="T94" fmla="*/ 232 w 10000"/>
                <a:gd name="T95" fmla="*/ 81 h 7946"/>
                <a:gd name="T96" fmla="*/ 59 w 10000"/>
                <a:gd name="T97" fmla="*/ 21 h 7946"/>
                <a:gd name="T98" fmla="*/ 0 w 10000"/>
                <a:gd name="T99" fmla="*/ 0 h 7946"/>
                <a:gd name="T100" fmla="*/ 0 w 10000"/>
                <a:gd name="T101" fmla="*/ 0 h 7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  <a:gd name="T20" fmla="*/ 0 w 15356"/>
                <a:gd name="T21" fmla="*/ 0 h 8638"/>
                <a:gd name="T22" fmla="*/ 15356 w 15356"/>
                <a:gd name="T23" fmla="*/ 86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4362D-9E4F-4E9C-ADF0-CB0A8ED6322B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0B058-5CFE-4762-A89C-F6DD6E3602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41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  <a:gd name="T20" fmla="*/ 0 w 15356"/>
                <a:gd name="T21" fmla="*/ 0 h 8638"/>
                <a:gd name="T22" fmla="*/ 15356 w 15356"/>
                <a:gd name="T23" fmla="*/ 86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5"/>
          <p:cNvSpPr txBox="1"/>
          <p:nvPr/>
        </p:nvSpPr>
        <p:spPr bwMode="gray">
          <a:xfrm>
            <a:off x="881063" y="608013"/>
            <a:ext cx="80168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8" name="TextBox 12"/>
          <p:cNvSpPr txBox="1"/>
          <p:nvPr/>
        </p:nvSpPr>
        <p:spPr bwMode="gray">
          <a:xfrm>
            <a:off x="9883775" y="2613025"/>
            <a:ext cx="6540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A5769-5E4F-48F5-A9C1-01DA76C52B2E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7CCF3A4-A547-4AFB-A099-DDA0EF9B69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085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  <a:gd name="T20" fmla="*/ 0 w 15356"/>
                <a:gd name="T21" fmla="*/ 0 h 8638"/>
                <a:gd name="T22" fmla="*/ 15356 w 15356"/>
                <a:gd name="T23" fmla="*/ 86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9C65B-93D5-439D-AF85-7BA9FE6D418E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6AC28-34CB-455D-88EF-FDAB9D97F7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922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90D82-65DE-49E6-8367-ADEAD2EBEE06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FE6F67A-F66D-4500-94FB-65456A405D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815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42"/>
          <p:cNvCxnSpPr/>
          <p:nvPr/>
        </p:nvCxnSpPr>
        <p:spPr>
          <a:xfrm>
            <a:off x="4405313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3"/>
          <p:cNvCxnSpPr/>
          <p:nvPr/>
        </p:nvCxnSpPr>
        <p:spPr>
          <a:xfrm>
            <a:off x="77978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F0C8B-72D3-45D9-B9E6-157B5361927C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>
          <a:xfrm>
            <a:off x="560388" y="6391275"/>
            <a:ext cx="36449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B43F70B1-39A2-442A-8754-12596A1DE9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339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4988" y="6391275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A8774-E5F2-4A50-9B34-3E8D73446605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C2260-450F-4909-854A-1ECC8F7A18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586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 bwMode="gray">
            <a:xfrm>
              <a:off x="414338" y="401638"/>
              <a:ext cx="65119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  <a:gd name="T20" fmla="*/ 0 w 15356"/>
                <a:gd name="T21" fmla="*/ 0 h 8638"/>
                <a:gd name="T22" fmla="*/ 15356 w 15356"/>
                <a:gd name="T23" fmla="*/ 86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713" y="6391275"/>
            <a:ext cx="992187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5C92C-6508-444D-924A-301C9769F607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D9BCD-CCDF-4A70-BD24-DC6F6C7E9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45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9E3F4-75C3-4882-9900-2715C282C8A7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0C3F2-72D5-4BA3-9BF7-1628CF9319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32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9"/>
            <p:cNvSpPr/>
            <p:nvPr/>
          </p:nvSpPr>
          <p:spPr bwMode="gray">
            <a:xfrm>
              <a:off x="7289800" y="401638"/>
              <a:ext cx="44783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  <a:gd name="T20" fmla="*/ 0 w 15356"/>
                <a:gd name="T21" fmla="*/ 0 h 8638"/>
                <a:gd name="T22" fmla="*/ 15356 w 15356"/>
                <a:gd name="T23" fmla="*/ 86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3911-E942-4453-A621-998C8C3EFD61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37625-1F60-4076-AFDB-9C5A38FE62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35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7B379-B2E5-4376-8A1A-0A374B9229A0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1A33A-5106-4B1A-A68F-5501EC2CC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94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3805-0399-4FB0-A2B2-AF4517DD0062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2D0AD-2B5E-4709-B01C-A7B1697B9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8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7F30F-9D39-4B6F-8CDC-963CDB6162E2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1C2D9-F36A-449D-8EBB-ADA6723C80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22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B9481-8602-4F4B-A070-34254534F4CA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D0B96-503B-45BB-992A-8FCAEA0377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1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5713413" y="401638"/>
              <a:ext cx="60547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  <a:gd name="T20" fmla="*/ 0 w 15356"/>
                <a:gd name="T21" fmla="*/ 0 h 8638"/>
                <a:gd name="T22" fmla="*/ 15356 w 15356"/>
                <a:gd name="T23" fmla="*/ 86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C9F71-0263-4919-9131-1FF23D641141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A2F79-807B-4BF7-AA88-0A023C63A8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91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6172200" y="401638"/>
              <a:ext cx="55959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  <a:gd name="T20" fmla="*/ 0 w 15356"/>
                <a:gd name="T21" fmla="*/ 0 h 8638"/>
                <a:gd name="T22" fmla="*/ 15356 w 15356"/>
                <a:gd name="T23" fmla="*/ 86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42ACE-5206-4627-BF47-788DDC73B3EC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64657-A820-419D-81E3-6C0E3F754E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5"/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856 h 2856"/>
                <a:gd name="T4" fmla="*/ 7104 w 7104"/>
                <a:gd name="T5" fmla="*/ 2856 h 2856"/>
                <a:gd name="T6" fmla="*/ 7104 w 7104"/>
                <a:gd name="T7" fmla="*/ 1 h 2856"/>
                <a:gd name="T8" fmla="*/ 7104 w 7104"/>
                <a:gd name="T9" fmla="*/ 1 h 2856"/>
                <a:gd name="T10" fmla="*/ 6943 w 7104"/>
                <a:gd name="T11" fmla="*/ 26 h 2856"/>
                <a:gd name="T12" fmla="*/ 6782 w 7104"/>
                <a:gd name="T13" fmla="*/ 50 h 2856"/>
                <a:gd name="T14" fmla="*/ 6621 w 7104"/>
                <a:gd name="T15" fmla="*/ 73 h 2856"/>
                <a:gd name="T16" fmla="*/ 6459 w 7104"/>
                <a:gd name="T17" fmla="*/ 93 h 2856"/>
                <a:gd name="T18" fmla="*/ 6298 w 7104"/>
                <a:gd name="T19" fmla="*/ 113 h 2856"/>
                <a:gd name="T20" fmla="*/ 6136 w 7104"/>
                <a:gd name="T21" fmla="*/ 132 h 2856"/>
                <a:gd name="T22" fmla="*/ 5976 w 7104"/>
                <a:gd name="T23" fmla="*/ 148 h 2856"/>
                <a:gd name="T24" fmla="*/ 5814 w 7104"/>
                <a:gd name="T25" fmla="*/ 163 h 2856"/>
                <a:gd name="T26" fmla="*/ 5653 w 7104"/>
                <a:gd name="T27" fmla="*/ 177 h 2856"/>
                <a:gd name="T28" fmla="*/ 5494 w 7104"/>
                <a:gd name="T29" fmla="*/ 189 h 2856"/>
                <a:gd name="T30" fmla="*/ 5334 w 7104"/>
                <a:gd name="T31" fmla="*/ 201 h 2856"/>
                <a:gd name="T32" fmla="*/ 5175 w 7104"/>
                <a:gd name="T33" fmla="*/ 211 h 2856"/>
                <a:gd name="T34" fmla="*/ 5017 w 7104"/>
                <a:gd name="T35" fmla="*/ 219 h 2856"/>
                <a:gd name="T36" fmla="*/ 4859 w 7104"/>
                <a:gd name="T37" fmla="*/ 227 h 2856"/>
                <a:gd name="T38" fmla="*/ 4703 w 7104"/>
                <a:gd name="T39" fmla="*/ 234 h 2856"/>
                <a:gd name="T40" fmla="*/ 4548 w 7104"/>
                <a:gd name="T41" fmla="*/ 239 h 2856"/>
                <a:gd name="T42" fmla="*/ 4393 w 7104"/>
                <a:gd name="T43" fmla="*/ 243 h 2856"/>
                <a:gd name="T44" fmla="*/ 4240 w 7104"/>
                <a:gd name="T45" fmla="*/ 247 h 2856"/>
                <a:gd name="T46" fmla="*/ 4088 w 7104"/>
                <a:gd name="T47" fmla="*/ 249 h 2856"/>
                <a:gd name="T48" fmla="*/ 3937 w 7104"/>
                <a:gd name="T49" fmla="*/ 251 h 2856"/>
                <a:gd name="T50" fmla="*/ 3788 w 7104"/>
                <a:gd name="T51" fmla="*/ 252 h 2856"/>
                <a:gd name="T52" fmla="*/ 3640 w 7104"/>
                <a:gd name="T53" fmla="*/ 251 h 2856"/>
                <a:gd name="T54" fmla="*/ 3494 w 7104"/>
                <a:gd name="T55" fmla="*/ 251 h 2856"/>
                <a:gd name="T56" fmla="*/ 3349 w 7104"/>
                <a:gd name="T57" fmla="*/ 249 h 2856"/>
                <a:gd name="T58" fmla="*/ 3207 w 7104"/>
                <a:gd name="T59" fmla="*/ 246 h 2856"/>
                <a:gd name="T60" fmla="*/ 3066 w 7104"/>
                <a:gd name="T61" fmla="*/ 243 h 2856"/>
                <a:gd name="T62" fmla="*/ 2928 w 7104"/>
                <a:gd name="T63" fmla="*/ 240 h 2856"/>
                <a:gd name="T64" fmla="*/ 2791 w 7104"/>
                <a:gd name="T65" fmla="*/ 235 h 2856"/>
                <a:gd name="T66" fmla="*/ 2656 w 7104"/>
                <a:gd name="T67" fmla="*/ 230 h 2856"/>
                <a:gd name="T68" fmla="*/ 2524 w 7104"/>
                <a:gd name="T69" fmla="*/ 225 h 2856"/>
                <a:gd name="T70" fmla="*/ 2266 w 7104"/>
                <a:gd name="T71" fmla="*/ 212 h 2856"/>
                <a:gd name="T72" fmla="*/ 2019 w 7104"/>
                <a:gd name="T73" fmla="*/ 198 h 2856"/>
                <a:gd name="T74" fmla="*/ 1782 w 7104"/>
                <a:gd name="T75" fmla="*/ 183 h 2856"/>
                <a:gd name="T76" fmla="*/ 1557 w 7104"/>
                <a:gd name="T77" fmla="*/ 167 h 2856"/>
                <a:gd name="T78" fmla="*/ 1343 w 7104"/>
                <a:gd name="T79" fmla="*/ 150 h 2856"/>
                <a:gd name="T80" fmla="*/ 1144 w 7104"/>
                <a:gd name="T81" fmla="*/ 132 h 2856"/>
                <a:gd name="T82" fmla="*/ 957 w 7104"/>
                <a:gd name="T83" fmla="*/ 114 h 2856"/>
                <a:gd name="T84" fmla="*/ 785 w 7104"/>
                <a:gd name="T85" fmla="*/ 96 h 2856"/>
                <a:gd name="T86" fmla="*/ 627 w 7104"/>
                <a:gd name="T87" fmla="*/ 79 h 2856"/>
                <a:gd name="T88" fmla="*/ 487 w 7104"/>
                <a:gd name="T89" fmla="*/ 63 h 2856"/>
                <a:gd name="T90" fmla="*/ 361 w 7104"/>
                <a:gd name="T91" fmla="*/ 48 h 2856"/>
                <a:gd name="T92" fmla="*/ 254 w 7104"/>
                <a:gd name="T93" fmla="*/ 35 h 2856"/>
                <a:gd name="T94" fmla="*/ 165 w 7104"/>
                <a:gd name="T95" fmla="*/ 23 h 2856"/>
                <a:gd name="T96" fmla="*/ 42 w 7104"/>
                <a:gd name="T97" fmla="*/ 6 h 2856"/>
                <a:gd name="T98" fmla="*/ 0 w 7104"/>
                <a:gd name="T99" fmla="*/ 0 h 2856"/>
                <a:gd name="T100" fmla="*/ 0 w 7104"/>
                <a:gd name="T101" fmla="*/ 0 h 2856"/>
                <a:gd name="T102" fmla="*/ 0 w 7104"/>
                <a:gd name="T103" fmla="*/ 0 h 2856"/>
                <a:gd name="T104" fmla="*/ 7104 w 7104"/>
                <a:gd name="T105" fmla="*/ 285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  <a:gd name="T20" fmla="*/ 0 w 15356"/>
                <a:gd name="T21" fmla="*/ 0 h 8638"/>
                <a:gd name="T22" fmla="*/ 15356 w 15356"/>
                <a:gd name="T23" fmla="*/ 86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713" y="6391275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i="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FE4292-579F-4DA1-9C6E-C5B8BB94385D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388" y="6391275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CD5083C0-4E46-4E8E-A174-BDEA00E76D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41" r:id="rId3"/>
    <p:sldLayoutId id="2147483837" r:id="rId4"/>
    <p:sldLayoutId id="2147483838" r:id="rId5"/>
    <p:sldLayoutId id="2147483839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– Feb 19, 2020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100" b="1" dirty="0"/>
              <a:t>P3 Challenge-</a:t>
            </a:r>
          </a:p>
          <a:p>
            <a:pPr lvl="1"/>
            <a:r>
              <a:rPr lang="en-US" sz="2600" b="1" dirty="0"/>
              <a:t>Polyatomic ion quiz</a:t>
            </a:r>
          </a:p>
          <a:p>
            <a:pPr lvl="1"/>
            <a:endParaRPr lang="en-US" b="1" dirty="0"/>
          </a:p>
          <a:p>
            <a:r>
              <a:rPr lang="en-US" sz="2400" b="1" dirty="0"/>
              <a:t>Objective –</a:t>
            </a:r>
          </a:p>
          <a:p>
            <a:pPr lvl="1"/>
            <a:r>
              <a:rPr lang="en-US" sz="2400" b="1" dirty="0"/>
              <a:t>Intermolecular forces (IMF)</a:t>
            </a:r>
          </a:p>
          <a:p>
            <a:r>
              <a:rPr lang="en-US" sz="2400" b="1" dirty="0"/>
              <a:t>Assignment: Intermolecular Forces Worksheet</a:t>
            </a:r>
          </a:p>
          <a:p>
            <a:endParaRPr lang="en-US" b="1" dirty="0"/>
          </a:p>
          <a:p>
            <a:pPr lvl="1"/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3" y="2603500"/>
            <a:ext cx="4825158" cy="341630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Agenda</a:t>
            </a:r>
          </a:p>
          <a:p>
            <a:pPr lvl="1"/>
            <a:r>
              <a:rPr lang="en-US" sz="2800" b="1" dirty="0"/>
              <a:t>Lewis Structures backside  </a:t>
            </a:r>
            <a:r>
              <a:rPr lang="en-US" sz="2800" b="1"/>
              <a:t>HMK review</a:t>
            </a:r>
            <a:endParaRPr lang="en-US" sz="2800" b="1" dirty="0"/>
          </a:p>
          <a:p>
            <a:pPr lvl="1"/>
            <a:r>
              <a:rPr lang="en-US" sz="2800" b="1" dirty="0"/>
              <a:t>Types of IMF in detail</a:t>
            </a:r>
          </a:p>
          <a:p>
            <a:pPr lvl="1"/>
            <a:r>
              <a:rPr lang="en-US" sz="2800" b="1" dirty="0"/>
              <a:t>Evidence of IMF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43477" y="5373469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 out Lewis Structures Back side</a:t>
            </a:r>
          </a:p>
          <a:p>
            <a:r>
              <a:rPr lang="en-US" dirty="0"/>
              <a:t>For a HMK check.</a:t>
            </a:r>
          </a:p>
        </p:txBody>
      </p:sp>
    </p:spTree>
    <p:extLst>
      <p:ext uri="{BB962C8B-B14F-4D97-AF65-F5344CB8AC3E}">
        <p14:creationId xmlns:p14="http://schemas.microsoft.com/office/powerpoint/2010/main" val="210496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5276097" cy="708025"/>
          </a:xfrm>
        </p:spPr>
        <p:txBody>
          <a:bodyPr/>
          <a:lstStyle/>
          <a:p>
            <a:r>
              <a:rPr lang="en-US" dirty="0"/>
              <a:t>Dispersion/London/ Induced-dipole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58" y="2361672"/>
            <a:ext cx="11213371" cy="3604509"/>
          </a:xfrm>
        </p:spPr>
        <p:txBody>
          <a:bodyPr/>
          <a:lstStyle/>
          <a:p>
            <a:r>
              <a:rPr lang="en-US" sz="2400" b="1" dirty="0"/>
              <a:t>If no other type of interaction is present, there is still an intermolecular force, though extremely weak. Only force present in atomic solids.</a:t>
            </a:r>
          </a:p>
          <a:p>
            <a:r>
              <a:rPr lang="en-US" sz="2400" b="1" dirty="0"/>
              <a:t>Multiple names for the same phenomenon</a:t>
            </a:r>
          </a:p>
          <a:p>
            <a:pPr lvl="1"/>
            <a:r>
              <a:rPr lang="en-US" sz="2400" b="1" dirty="0"/>
              <a:t>Dispersion forces, London forces (named for Fritz London, not the city), Induced dipole – induced dipole</a:t>
            </a:r>
          </a:p>
          <a:p>
            <a:r>
              <a:rPr lang="en-US" sz="2400" b="1" dirty="0"/>
              <a:t>When two neutral atoms approach one another, the region in-between is avoided by electrons. </a:t>
            </a:r>
          </a:p>
          <a:p>
            <a:r>
              <a:rPr lang="en-US" sz="2400" b="1" dirty="0"/>
              <a:t>This creates a </a:t>
            </a:r>
            <a:r>
              <a:rPr lang="en-US" sz="2400" b="1" u="sng" dirty="0"/>
              <a:t>slight induced dipole </a:t>
            </a:r>
            <a:r>
              <a:rPr lang="en-US" sz="2400" b="1" dirty="0"/>
              <a:t>due to the presence of another nucleus. </a:t>
            </a:r>
          </a:p>
          <a:p>
            <a:r>
              <a:rPr lang="en-US" sz="2400" b="1" dirty="0"/>
              <a:t>These induced dipoles can then interact and attract one another.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6" b="19216"/>
          <a:stretch/>
        </p:blipFill>
        <p:spPr>
          <a:xfrm>
            <a:off x="7296582" y="634226"/>
            <a:ext cx="3423299" cy="138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5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Strength of the Dispersion Force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4955" y="2603500"/>
            <a:ext cx="5059866" cy="3416300"/>
          </a:xfrm>
        </p:spPr>
        <p:txBody>
          <a:bodyPr/>
          <a:lstStyle/>
          <a:p>
            <a:r>
              <a:rPr lang="en-US" sz="2400" b="1" dirty="0"/>
              <a:t>Ex: Noble gases.</a:t>
            </a:r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Strength of the dispersion force gets larger with larger molecules.</a:t>
            </a:r>
          </a:p>
          <a:p>
            <a:pPr eaLnBrk="1" hangingPunct="1"/>
            <a:r>
              <a:rPr lang="en-US" altLang="en-US" sz="2400" b="1" dirty="0"/>
              <a:t>Strength of the dispersion force gets larger with the longer molecule shapes.</a:t>
            </a:r>
          </a:p>
        </p:txBody>
      </p:sp>
      <p:pic>
        <p:nvPicPr>
          <p:cNvPr id="4" name="Picture 3" descr="12_04_T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20" y="2942411"/>
            <a:ext cx="4537134" cy="364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6" b="19216"/>
          <a:stretch/>
        </p:blipFill>
        <p:spPr>
          <a:xfrm>
            <a:off x="8427958" y="463745"/>
            <a:ext cx="3423299" cy="138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346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IMF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470" y="2251388"/>
            <a:ext cx="8422999" cy="4060771"/>
          </a:xfrm>
        </p:spPr>
        <p:txBody>
          <a:bodyPr/>
          <a:lstStyle/>
          <a:p>
            <a:r>
              <a:rPr lang="en-US" sz="2400" b="1" dirty="0"/>
              <a:t>In general, solids have the strongest IMF, gases have the weakest</a:t>
            </a:r>
          </a:p>
          <a:p>
            <a:r>
              <a:rPr lang="en-US" sz="2400" b="1" dirty="0"/>
              <a:t>The stronger the IMF…</a:t>
            </a:r>
          </a:p>
          <a:p>
            <a:pPr lvl="1"/>
            <a:r>
              <a:rPr lang="en-US" sz="2400" b="1" dirty="0"/>
              <a:t>the </a:t>
            </a:r>
            <a:r>
              <a:rPr lang="en-US" sz="2400" b="1" i="1" u="sng" dirty="0"/>
              <a:t>higher</a:t>
            </a:r>
            <a:r>
              <a:rPr lang="en-US" sz="2400" b="1" dirty="0"/>
              <a:t> the </a:t>
            </a:r>
            <a:r>
              <a:rPr lang="en-US" sz="2400" b="1" i="1" dirty="0"/>
              <a:t>melting point</a:t>
            </a:r>
            <a:r>
              <a:rPr lang="en-US" sz="2400" b="1" dirty="0"/>
              <a:t> and the </a:t>
            </a:r>
            <a:r>
              <a:rPr lang="en-US" sz="2400" b="1" i="1" u="sng" dirty="0"/>
              <a:t>higher</a:t>
            </a:r>
            <a:r>
              <a:rPr lang="en-US" sz="2400" b="1" dirty="0"/>
              <a:t> the </a:t>
            </a:r>
            <a:r>
              <a:rPr lang="en-US" sz="2400" b="1" i="1" dirty="0"/>
              <a:t>boiling point</a:t>
            </a:r>
            <a:r>
              <a:rPr lang="en-US" sz="2400" b="1" dirty="0"/>
              <a:t>. </a:t>
            </a:r>
          </a:p>
          <a:p>
            <a:pPr lvl="1"/>
            <a:r>
              <a:rPr lang="en-US" sz="2400" b="1" dirty="0"/>
              <a:t>as a gas, the </a:t>
            </a:r>
            <a:r>
              <a:rPr lang="en-US" sz="2400" b="1" i="1" u="sng" dirty="0"/>
              <a:t>lower</a:t>
            </a:r>
            <a:r>
              <a:rPr lang="en-US" sz="2400" b="1" dirty="0"/>
              <a:t> the </a:t>
            </a:r>
            <a:r>
              <a:rPr lang="en-US" sz="2400" b="1" i="1" dirty="0"/>
              <a:t>vapor pressure</a:t>
            </a:r>
            <a:r>
              <a:rPr lang="en-US" sz="2400" b="1" dirty="0"/>
              <a:t> (partial pressure of vapor in equilibrium with liquid or solid in a closed container at a fixed temperature). </a:t>
            </a:r>
          </a:p>
          <a:p>
            <a:pPr lvl="1"/>
            <a:r>
              <a:rPr lang="en-US" sz="2400" b="1" dirty="0"/>
              <a:t>as a liquid, the </a:t>
            </a:r>
            <a:r>
              <a:rPr lang="en-US" sz="2400" b="1" i="1" u="sng" dirty="0"/>
              <a:t>higher</a:t>
            </a:r>
            <a:r>
              <a:rPr lang="en-US" sz="2400" b="1" u="sng" dirty="0"/>
              <a:t> </a:t>
            </a:r>
            <a:r>
              <a:rPr lang="en-US" sz="2400" b="1" dirty="0"/>
              <a:t> the </a:t>
            </a:r>
            <a:r>
              <a:rPr lang="en-US" sz="2400" b="1" i="1" dirty="0"/>
              <a:t>viscosity</a:t>
            </a:r>
            <a:r>
              <a:rPr lang="en-US" sz="2400" b="1" dirty="0"/>
              <a:t> and the </a:t>
            </a:r>
            <a:r>
              <a:rPr lang="en-US" sz="2400" b="1" i="1" u="sng" dirty="0"/>
              <a:t>higher</a:t>
            </a:r>
            <a:r>
              <a:rPr lang="en-US" sz="2400" b="1" dirty="0"/>
              <a:t> the </a:t>
            </a:r>
            <a:r>
              <a:rPr lang="en-US" sz="2400" b="1" i="1" dirty="0"/>
              <a:t>surface tension</a:t>
            </a:r>
            <a:endParaRPr lang="en-US" sz="2400" b="1" dirty="0"/>
          </a:p>
          <a:p>
            <a:endParaRPr lang="en-US" dirty="0"/>
          </a:p>
        </p:txBody>
      </p:sp>
      <p:pic>
        <p:nvPicPr>
          <p:cNvPr id="4" name="Picture 5" descr="12_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542" y="855883"/>
            <a:ext cx="1747354" cy="144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12_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793" y="4863752"/>
            <a:ext cx="1984853" cy="144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3" y="2666392"/>
            <a:ext cx="1759033" cy="183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7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Slip -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45" y="2437245"/>
            <a:ext cx="8825659" cy="34163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600" b="1" dirty="0"/>
              <a:t>Exit Slip: Which of these molecules would have the highest boiling point? Justify your choice.</a:t>
            </a:r>
          </a:p>
          <a:p>
            <a:pPr lvl="1"/>
            <a:r>
              <a:rPr lang="en-US" sz="2300" b="1" dirty="0"/>
              <a:t>HO-OH, hydrogen peroxide</a:t>
            </a:r>
          </a:p>
          <a:p>
            <a:pPr lvl="1"/>
            <a:r>
              <a:rPr lang="en-US" sz="2300" b="1" dirty="0"/>
              <a:t>CH</a:t>
            </a:r>
            <a:r>
              <a:rPr lang="en-US" sz="2300" b="1" baseline="-25000" dirty="0"/>
              <a:t>3</a:t>
            </a:r>
            <a:r>
              <a:rPr lang="en-US" sz="2300" b="1" dirty="0"/>
              <a:t>OH, methanol</a:t>
            </a:r>
          </a:p>
          <a:p>
            <a:pPr lvl="1"/>
            <a:r>
              <a:rPr lang="en-US" sz="2300" b="1" dirty="0"/>
              <a:t>CH</a:t>
            </a:r>
            <a:r>
              <a:rPr lang="en-US" sz="2300" b="1" baseline="-25000" dirty="0"/>
              <a:t>3</a:t>
            </a:r>
            <a:r>
              <a:rPr lang="en-US" sz="2300" b="1" dirty="0"/>
              <a:t>SH, methane thiol </a:t>
            </a:r>
            <a:endParaRPr lang="en-US" b="1" dirty="0"/>
          </a:p>
          <a:p>
            <a:r>
              <a:rPr lang="en-US" b="1" dirty="0"/>
              <a:t>What’s Due?  (Pending assignments to complete.)</a:t>
            </a:r>
          </a:p>
          <a:p>
            <a:pPr lvl="1"/>
            <a:r>
              <a:rPr lang="en-US" b="1" dirty="0"/>
              <a:t>Intermolecular forces Worksheet</a:t>
            </a:r>
          </a:p>
          <a:p>
            <a:r>
              <a:rPr lang="en-US" b="1" dirty="0"/>
              <a:t>What’s Next?  (How to prepare for the next day)</a:t>
            </a:r>
          </a:p>
          <a:p>
            <a:pPr lvl="1"/>
            <a:r>
              <a:rPr lang="en-US" b="1" dirty="0"/>
              <a:t>Read Holt p385-392</a:t>
            </a:r>
          </a:p>
        </p:txBody>
      </p:sp>
    </p:spTree>
    <p:extLst>
      <p:ext uri="{BB962C8B-B14F-4D97-AF65-F5344CB8AC3E}">
        <p14:creationId xmlns:p14="http://schemas.microsoft.com/office/powerpoint/2010/main" val="20709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48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102010"/>
              </p:ext>
            </p:extLst>
          </p:nvPr>
        </p:nvGraphicFramePr>
        <p:xfrm>
          <a:off x="2638918" y="2112650"/>
          <a:ext cx="6710966" cy="4584642"/>
        </p:xfrm>
        <a:graphic>
          <a:graphicData uri="http://schemas.openxmlformats.org/drawingml/2006/table">
            <a:tbl>
              <a:tblPr/>
              <a:tblGrid>
                <a:gridCol w="1243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6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82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9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Type of force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Relative strength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Present in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Example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Covalent network bonding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Strongest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Only a few select substances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7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Ionic bonding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Very strong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Any ionic substances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NaCl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Metallic bonding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Variable strength, some very strong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Metals and alloys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9039" y="832175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Types of Inter/Intra IMF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7" r="64505"/>
          <a:stretch/>
        </p:blipFill>
        <p:spPr>
          <a:xfrm>
            <a:off x="7224288" y="2929180"/>
            <a:ext cx="1453773" cy="1052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04" y="4121835"/>
            <a:ext cx="2132727" cy="1314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t="21019" r="34246" b="39645"/>
          <a:stretch/>
        </p:blipFill>
        <p:spPr>
          <a:xfrm>
            <a:off x="6777915" y="5646310"/>
            <a:ext cx="1668661" cy="9340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7" t="21019" b="55267"/>
          <a:stretch/>
        </p:blipFill>
        <p:spPr>
          <a:xfrm>
            <a:off x="8489162" y="5785293"/>
            <a:ext cx="787140" cy="56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7923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48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025483"/>
              </p:ext>
            </p:extLst>
          </p:nvPr>
        </p:nvGraphicFramePr>
        <p:xfrm>
          <a:off x="2638918" y="2112650"/>
          <a:ext cx="6710966" cy="4584642"/>
        </p:xfrm>
        <a:graphic>
          <a:graphicData uri="http://schemas.openxmlformats.org/drawingml/2006/table">
            <a:tbl>
              <a:tblPr/>
              <a:tblGrid>
                <a:gridCol w="1243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2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9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Type of force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Relative strength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Present in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Example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Hydrogen Bond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Strong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Molecules having H bonded to F, O, or 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7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Dipole– Dipole force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Moderate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Only polar molecules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Dispersionforce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Weak, but increases with molar mass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All atoms and molecules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86261"/>
                  </a:ext>
                </a:extLst>
              </a:tr>
            </a:tbl>
          </a:graphicData>
        </a:graphic>
      </p:graphicFrame>
      <p:pic>
        <p:nvPicPr>
          <p:cNvPr id="79874" name="Picture 97" descr="12_24-03U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21"/>
          <a:stretch/>
        </p:blipFill>
        <p:spPr bwMode="auto">
          <a:xfrm>
            <a:off x="7029004" y="4532069"/>
            <a:ext cx="1844343" cy="47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102" descr="12_24-04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3"/>
          <a:stretch>
            <a:fillRect/>
          </a:stretch>
        </p:blipFill>
        <p:spPr bwMode="auto">
          <a:xfrm>
            <a:off x="7029003" y="3160736"/>
            <a:ext cx="1844343" cy="61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9039" y="832175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Types of Pure IMF</a:t>
            </a:r>
          </a:p>
        </p:txBody>
      </p:sp>
      <p:pic>
        <p:nvPicPr>
          <p:cNvPr id="79908" name="Picture 96" descr="12_24-02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>
            <a:fillRect/>
          </a:stretch>
        </p:blipFill>
        <p:spPr bwMode="auto">
          <a:xfrm>
            <a:off x="6905472" y="5690533"/>
            <a:ext cx="2091404" cy="74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33895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Covalent Network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220802" cy="3416300"/>
          </a:xfrm>
        </p:spPr>
        <p:txBody>
          <a:bodyPr/>
          <a:lstStyle/>
          <a:p>
            <a:r>
              <a:rPr lang="en-US" sz="2400" b="1" u="sng" dirty="0"/>
              <a:t>Covalent Bonds are most often found intramolecular</a:t>
            </a:r>
            <a:r>
              <a:rPr lang="en-US" sz="2400" b="1" dirty="0"/>
              <a:t> in molecular solids.</a:t>
            </a:r>
          </a:p>
          <a:p>
            <a:r>
              <a:rPr lang="en-US" sz="2400" b="1" dirty="0"/>
              <a:t>The only time they are found as </a:t>
            </a:r>
            <a:r>
              <a:rPr lang="en-US" sz="2400" b="1" i="1" u="sng" dirty="0"/>
              <a:t>inter</a:t>
            </a:r>
            <a:r>
              <a:rPr lang="en-US" sz="2400" b="1" u="sng" dirty="0"/>
              <a:t>molecular is with a very few covalent network solids</a:t>
            </a:r>
            <a:r>
              <a:rPr lang="en-US" sz="2400" b="1" dirty="0"/>
              <a:t>, like carbon C (diamond) or silicon dioxide SiO</a:t>
            </a:r>
            <a:r>
              <a:rPr lang="en-US" sz="2400" b="1" baseline="-25000" dirty="0"/>
              <a:t>2</a:t>
            </a:r>
            <a:r>
              <a:rPr lang="en-US" sz="2400" b="1" dirty="0"/>
              <a:t> (glass/quartz) or </a:t>
            </a:r>
            <a:r>
              <a:rPr lang="en-US" sz="2400" b="1" dirty="0" err="1"/>
              <a:t>SiC</a:t>
            </a:r>
            <a:r>
              <a:rPr lang="en-US" sz="2400" b="1" dirty="0"/>
              <a:t> (silicon carbide)</a:t>
            </a:r>
          </a:p>
          <a:p>
            <a:r>
              <a:rPr lang="en-US" sz="2400" b="1" i="1" u="sng" dirty="0"/>
              <a:t>Intra</a:t>
            </a:r>
            <a:r>
              <a:rPr lang="en-US" sz="2400" b="1" u="sng" dirty="0"/>
              <a:t>molecular covalent bonds are quite strong, but generally not as strong as ionic bonds.</a:t>
            </a:r>
          </a:p>
          <a:p>
            <a:r>
              <a:rPr lang="en-US" sz="2400" b="1" i="1" u="sng" dirty="0"/>
              <a:t>Inter</a:t>
            </a:r>
            <a:r>
              <a:rPr lang="en-US" sz="2400" b="1" u="sng" dirty="0"/>
              <a:t>molecular covalent network bonds are the strongest of all.</a:t>
            </a:r>
          </a:p>
        </p:txBody>
      </p:sp>
    </p:spTree>
    <p:extLst>
      <p:ext uri="{BB962C8B-B14F-4D97-AF65-F5344CB8AC3E}">
        <p14:creationId xmlns:p14="http://schemas.microsoft.com/office/powerpoint/2010/main" val="338986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469" y="2362200"/>
            <a:ext cx="10267296" cy="3416300"/>
          </a:xfrm>
        </p:spPr>
        <p:txBody>
          <a:bodyPr/>
          <a:lstStyle/>
          <a:p>
            <a:r>
              <a:rPr lang="en-US" sz="2400" b="1" dirty="0"/>
              <a:t>The </a:t>
            </a:r>
            <a:r>
              <a:rPr lang="en-US" sz="2400" b="1" u="sng" dirty="0"/>
              <a:t>next strongest</a:t>
            </a:r>
            <a:r>
              <a:rPr lang="en-US" sz="2400" b="1" dirty="0"/>
              <a:t> IMF occur for ionic solids.</a:t>
            </a:r>
          </a:p>
          <a:p>
            <a:r>
              <a:rPr lang="en-US" sz="2400" b="1" dirty="0"/>
              <a:t>Intermolecular forces and intramolecular forces are identical for these compounds.</a:t>
            </a:r>
          </a:p>
          <a:p>
            <a:r>
              <a:rPr lang="en-US" sz="2400" b="1" dirty="0"/>
              <a:t>The IMF is an </a:t>
            </a:r>
            <a:r>
              <a:rPr lang="en-US" sz="2400" b="1" u="sng" dirty="0"/>
              <a:t>electrostatic</a:t>
            </a:r>
            <a:r>
              <a:rPr lang="en-US" sz="2400" b="1" dirty="0"/>
              <a:t> coulomb force that is present between any two oppositely charged species.</a:t>
            </a:r>
          </a:p>
          <a:p>
            <a:r>
              <a:rPr lang="en-US" sz="2400" b="1" dirty="0"/>
              <a:t>a) proportional to both charges. (</a:t>
            </a:r>
            <a:r>
              <a:rPr lang="en-US" sz="2400" b="1" u="sng" dirty="0"/>
              <a:t>higher charges, higher IMF</a:t>
            </a:r>
            <a:r>
              <a:rPr lang="en-US" sz="2400" b="1" dirty="0"/>
              <a:t>)</a:t>
            </a:r>
          </a:p>
          <a:p>
            <a:r>
              <a:rPr lang="en-US" sz="2400" b="1" dirty="0"/>
              <a:t>b) inversely proportional to the square of the distance between charges (</a:t>
            </a:r>
            <a:r>
              <a:rPr lang="en-US" sz="2400" b="1" u="sng" dirty="0"/>
              <a:t>bigger atoms, lower IMF</a:t>
            </a:r>
            <a:r>
              <a:rPr lang="en-US" sz="2400" b="1" dirty="0"/>
              <a:t>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977" y="454254"/>
            <a:ext cx="2882693" cy="177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2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490" y="2417523"/>
            <a:ext cx="10701250" cy="3416300"/>
          </a:xfrm>
        </p:spPr>
        <p:txBody>
          <a:bodyPr/>
          <a:lstStyle/>
          <a:p>
            <a:r>
              <a:rPr lang="en-US" sz="2400" b="1" dirty="0"/>
              <a:t>Variable strength from strong to very strong. Both inter- and intra-.</a:t>
            </a:r>
          </a:p>
          <a:p>
            <a:r>
              <a:rPr lang="en-US" sz="2400" b="1" dirty="0"/>
              <a:t>In general, a metal bond is formed between atoms of a metallic element. If more than one type of element is present, it is called an alloy.</a:t>
            </a:r>
          </a:p>
          <a:p>
            <a:r>
              <a:rPr lang="en-US" sz="2400" b="1" dirty="0"/>
              <a:t>The bond can be described as fixed positive nuclei with a surrounding soup of electrons. The valence electrons of all nuclei contribute to the soup, but are not delegated to any region or specific nucleus.</a:t>
            </a:r>
          </a:p>
          <a:p>
            <a:r>
              <a:rPr lang="en-US" sz="2400" b="1" dirty="0"/>
              <a:t>These delocalized electrons explain why metals conduct electricity.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t="21019" r="34246" b="39645"/>
          <a:stretch/>
        </p:blipFill>
        <p:spPr>
          <a:xfrm>
            <a:off x="5166092" y="597022"/>
            <a:ext cx="2800955" cy="1567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7" t="21019" b="55267"/>
          <a:stretch/>
        </p:blipFill>
        <p:spPr>
          <a:xfrm>
            <a:off x="8281447" y="736004"/>
            <a:ext cx="1321265" cy="94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9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20" y="2493963"/>
            <a:ext cx="8461126" cy="3416300"/>
          </a:xfrm>
        </p:spPr>
        <p:txBody>
          <a:bodyPr/>
          <a:lstStyle/>
          <a:p>
            <a:r>
              <a:rPr lang="en-US" sz="2000" b="1" u="sng" dirty="0"/>
              <a:t>Hydrogen Bonds are not bonds </a:t>
            </a:r>
            <a:r>
              <a:rPr lang="en-US" sz="2000" b="1" dirty="0"/>
              <a:t>but are considered the strongest of the purely intermolecular forces. </a:t>
            </a:r>
          </a:p>
          <a:p>
            <a:r>
              <a:rPr lang="en-US" sz="2000" b="1" dirty="0"/>
              <a:t>H-bonds are found intramolecular only within very large biological molecules (e.g. protein folding, DNA helix).</a:t>
            </a:r>
          </a:p>
          <a:p>
            <a:r>
              <a:rPr lang="en-US" sz="2000" b="1" dirty="0"/>
              <a:t>They are represented on skeletal structures as a half solid, half dotted line.</a:t>
            </a:r>
          </a:p>
          <a:p>
            <a:r>
              <a:rPr lang="en-US" sz="2000" b="1" dirty="0"/>
              <a:t>They are always formed as a hydrogen bridge between two electronegative atoms (N, O, F). The hydrogen must be covalently bonded to one of the two electronegative atoms.</a:t>
            </a:r>
          </a:p>
          <a:p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805783" y="6019800"/>
            <a:ext cx="1524000" cy="428625"/>
            <a:chOff x="0" y="0"/>
            <a:chExt cx="1524000" cy="42862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0"/>
              <a:ext cx="1524000" cy="428625"/>
              <a:chOff x="-38100" y="0"/>
              <a:chExt cx="1524000" cy="428625"/>
            </a:xfrm>
          </p:grpSpPr>
          <p:sp>
            <p:nvSpPr>
              <p:cNvPr id="14" name="Text Box 4"/>
              <p:cNvSpPr txBox="1"/>
              <p:nvPr/>
            </p:nvSpPr>
            <p:spPr>
              <a:xfrm>
                <a:off x="533400" y="0"/>
                <a:ext cx="409575" cy="4191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5" name="Text Box 1"/>
              <p:cNvSpPr txBox="1"/>
              <p:nvPr/>
            </p:nvSpPr>
            <p:spPr>
              <a:xfrm>
                <a:off x="-38100" y="0"/>
                <a:ext cx="409575" cy="4191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endPara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6" name="Text Box 2"/>
              <p:cNvSpPr txBox="1"/>
              <p:nvPr/>
            </p:nvSpPr>
            <p:spPr>
              <a:xfrm>
                <a:off x="1076325" y="9525"/>
                <a:ext cx="409575" cy="4191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endPara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42900" y="219075"/>
              <a:ext cx="838200" cy="0"/>
              <a:chOff x="0" y="0"/>
              <a:chExt cx="838200" cy="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0" y="0"/>
                <a:ext cx="2667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71500" y="0"/>
                <a:ext cx="2667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8"/>
          <a:stretch/>
        </p:blipFill>
        <p:spPr>
          <a:xfrm>
            <a:off x="9352609" y="2315018"/>
            <a:ext cx="2839391" cy="425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7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383893" cy="3416300"/>
          </a:xfrm>
        </p:spPr>
        <p:txBody>
          <a:bodyPr/>
          <a:lstStyle/>
          <a:p>
            <a:r>
              <a:rPr lang="en-US" b="1" dirty="0"/>
              <a:t>Occur in polar molecules that contain a Hydrogen bonded to </a:t>
            </a:r>
            <a:r>
              <a:rPr lang="en-US" b="1" u="sng" dirty="0"/>
              <a:t>fluorine, oxygen or nitrogen.</a:t>
            </a:r>
          </a:p>
          <a:p>
            <a:r>
              <a:rPr lang="en-US" b="1" dirty="0"/>
              <a:t>Ex: HF, H</a:t>
            </a:r>
            <a:r>
              <a:rPr lang="en-US" b="1" baseline="-25000" dirty="0"/>
              <a:t>2</a:t>
            </a:r>
            <a:r>
              <a:rPr lang="en-US" b="1" dirty="0"/>
              <a:t>O, NH</a:t>
            </a:r>
            <a:r>
              <a:rPr lang="en-US" b="1" baseline="-25000" dirty="0"/>
              <a:t>3</a:t>
            </a:r>
            <a:r>
              <a:rPr lang="en-US" b="1" dirty="0"/>
              <a:t>, alcohols: R-OH, amines: R-NH</a:t>
            </a:r>
            <a:r>
              <a:rPr lang="en-US" b="1" baseline="-25000" dirty="0"/>
              <a:t>2     </a:t>
            </a:r>
            <a:r>
              <a:rPr lang="en-US" b="1" dirty="0"/>
              <a:t>R = any carbon-hydrogen chain</a:t>
            </a:r>
          </a:p>
          <a:p>
            <a:r>
              <a:rPr lang="en-US" b="1" u="sng" dirty="0"/>
              <a:t>Water forms </a:t>
            </a:r>
            <a:r>
              <a:rPr lang="en-US" b="1" dirty="0"/>
              <a:t>the </a:t>
            </a:r>
            <a:r>
              <a:rPr lang="en-US" b="1" u="sng" dirty="0"/>
              <a:t>strongest Hydrogen bonds </a:t>
            </a:r>
            <a:r>
              <a:rPr lang="en-US" b="1" dirty="0"/>
              <a:t>because each oxygen atom can form </a:t>
            </a:r>
            <a:r>
              <a:rPr lang="en-US" b="1" u="sng" dirty="0"/>
              <a:t>two hydrogen bonds</a:t>
            </a:r>
            <a:r>
              <a:rPr lang="en-US" b="1" dirty="0"/>
              <a:t>.</a:t>
            </a:r>
          </a:p>
        </p:txBody>
      </p:sp>
      <p:pic>
        <p:nvPicPr>
          <p:cNvPr id="5" name="Picture 3" descr="12_Pg428_UnT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40" y="4749748"/>
            <a:ext cx="3962560" cy="179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8057" y="4482559"/>
            <a:ext cx="2745417" cy="20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69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Dipole-dipole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155262" cy="3416300"/>
          </a:xfrm>
        </p:spPr>
        <p:txBody>
          <a:bodyPr/>
          <a:lstStyle/>
          <a:p>
            <a:r>
              <a:rPr lang="en-US" sz="2400" b="1" dirty="0"/>
              <a:t>Polar bonds create partial charges within their molecules.</a:t>
            </a:r>
          </a:p>
          <a:p>
            <a:r>
              <a:rPr lang="en-US" sz="2400" b="1" dirty="0"/>
              <a:t>The partial charges can then attract one another electrostatically.</a:t>
            </a:r>
          </a:p>
          <a:p>
            <a:r>
              <a:rPr lang="en-US" sz="2400" b="1" dirty="0"/>
              <a:t>These intermolecular forces are called dipole-dipole interactions.</a:t>
            </a:r>
          </a:p>
        </p:txBody>
      </p:sp>
      <p:pic>
        <p:nvPicPr>
          <p:cNvPr id="4" name="Picture 3" descr="12_Pg426_UnT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25" y="4848787"/>
            <a:ext cx="4535571" cy="179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639" y="2320512"/>
            <a:ext cx="2881784" cy="216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9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46768</TotalTime>
  <Words>829</Words>
  <Application>Microsoft Office PowerPoint</Application>
  <PresentationFormat>Widescreen</PresentationFormat>
  <Paragraphs>108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Ion Boardroom</vt:lpstr>
      <vt:lpstr>Equation</vt:lpstr>
      <vt:lpstr>Chemistry – Feb 19, 2020 </vt:lpstr>
      <vt:lpstr>Types of Inter/Intra IMF</vt:lpstr>
      <vt:lpstr>Types of Pure IMF</vt:lpstr>
      <vt:lpstr>Covalent Network Compounds</vt:lpstr>
      <vt:lpstr>Ionic Compounds</vt:lpstr>
      <vt:lpstr>Metals</vt:lpstr>
      <vt:lpstr>Hydrogen Bonds</vt:lpstr>
      <vt:lpstr>Hydrogen Bonds</vt:lpstr>
      <vt:lpstr>Dipole-dipole forces</vt:lpstr>
      <vt:lpstr>Dispersion/London/ Induced-dipole forces</vt:lpstr>
      <vt:lpstr>Strength of the Dispersion Force</vt:lpstr>
      <vt:lpstr>Evidence of IMF</vt:lpstr>
      <vt:lpstr>Exit Slip -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230</cp:revision>
  <cp:lastPrinted>2018-01-09T01:08:25Z</cp:lastPrinted>
  <dcterms:created xsi:type="dcterms:W3CDTF">2015-08-11T02:33:52Z</dcterms:created>
  <dcterms:modified xsi:type="dcterms:W3CDTF">2020-02-12T15:15:52Z</dcterms:modified>
</cp:coreProperties>
</file>